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9" r:id="rId8"/>
    <p:sldId id="270" r:id="rId9"/>
    <p:sldId id="271" r:id="rId10"/>
    <p:sldId id="280" r:id="rId11"/>
    <p:sldId id="281" r:id="rId12"/>
    <p:sldId id="273" r:id="rId13"/>
    <p:sldId id="282" r:id="rId14"/>
    <p:sldId id="279" r:id="rId15"/>
    <p:sldId id="277" r:id="rId16"/>
    <p:sldId id="266" r:id="rId17"/>
    <p:sldId id="264" r:id="rId18"/>
    <p:sldId id="260" r:id="rId19"/>
    <p:sldId id="278" r:id="rId20"/>
    <p:sldId id="265" r:id="rId21"/>
    <p:sldId id="268" r:id="rId22"/>
    <p:sldId id="263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Antešević" initials="SA" lastIdx="4" clrIdx="0">
    <p:extLst>
      <p:ext uri="{19B8F6BF-5375-455C-9EA6-DF929625EA0E}">
        <p15:presenceInfo xmlns:p15="http://schemas.microsoft.com/office/powerpoint/2012/main" userId="S-1-5-21-1911377281-1497004323-208020174-2214" providerId="AD"/>
      </p:ext>
    </p:extLst>
  </p:cmAuthor>
  <p:cmAuthor id="2" name="Alenka Kinderman Lončarević" initials="AKL" lastIdx="6" clrIdx="1">
    <p:extLst>
      <p:ext uri="{19B8F6BF-5375-455C-9EA6-DF929625EA0E}">
        <p15:presenceInfo xmlns:p15="http://schemas.microsoft.com/office/powerpoint/2012/main" userId="Alenka Kinderman Lončarević" providerId="None"/>
      </p:ext>
    </p:extLst>
  </p:cmAuthor>
  <p:cmAuthor id="3" name="Oleh Lytvynov" initials="OL" lastIdx="6" clrIdx="2">
    <p:extLst>
      <p:ext uri="{19B8F6BF-5375-455C-9EA6-DF929625EA0E}">
        <p15:presenceInfo xmlns:p15="http://schemas.microsoft.com/office/powerpoint/2012/main" userId="Oleh Lytvyn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2F74-76A5-4B52-A08F-C21FF034D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65D36-A1EE-4362-9F71-D03264272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D68ED-3ED6-4496-8A0D-A95CF3D1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EAA-BFB3-40A2-AF32-5177D851611B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F8F6C-A6F2-47B3-8D2A-17B4499B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110EC-7E8E-4ED7-AAE0-8D061676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C703-8E13-4377-8DD5-3D45E28B8C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22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F20D-E901-4960-A7F7-CA33CB8F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AA9AA-524D-41C2-9150-B8F2CDC4E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EEC33-1BAE-4D65-AFCD-5BC7AA31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EAA-BFB3-40A2-AF32-5177D851611B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00DFF-A205-42F9-8CBE-2D4B9A08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5A932-920D-481C-A57C-9D897218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C703-8E13-4377-8DD5-3D45E28B8C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132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A16EA-2477-4DCD-9474-2C5AAED5B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63789-779C-48DB-B0C6-7AC65EA62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E6D78-7F3E-440A-8BF3-9F8E05A5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EAA-BFB3-40A2-AF32-5177D851611B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9C70-0D7F-4AB6-99AA-7AC45783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48C1B-2A56-4725-A0DB-C86C29A9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C703-8E13-4377-8DD5-3D45E28B8C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845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DCB19-8087-40FE-90F4-0C7BF68F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3C50F-027C-44BD-B80F-DD6B726F9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F996-FB05-4E82-9806-D994CEB03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EAA-BFB3-40A2-AF32-5177D851611B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1579F-E142-4E02-9601-DFDE7057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F59B2-A1D8-40CE-AB7A-40EA21B99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C703-8E13-4377-8DD5-3D45E28B8C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780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ECDA-7033-43E1-89F3-6E755145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6AAEC-E9BD-4642-AC50-3E55BD742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35DC7-6A1B-4C5B-AD9A-387C93BE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EAA-BFB3-40A2-AF32-5177D851611B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FC4CE-3F96-4588-A900-4DC52C0B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FFC18-F59D-4AB0-B073-A9D29B39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C703-8E13-4377-8DD5-3D45E28B8C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28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3679-E12C-4452-B7D0-4FF969E4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77AE-EA58-41A6-AC4B-E46B9DCFD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6C1F0-9A7A-4703-8329-6E3D1D398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B544F-CC89-4459-B0C9-B9300638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EAA-BFB3-40A2-AF32-5177D851611B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1A5CA-E480-4323-A25C-00345C94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2E0D-2487-4E91-94FF-CC098AF1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C703-8E13-4377-8DD5-3D45E28B8C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8760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49E9-4378-4AD1-8B62-CA495B1B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D1377-6932-4F5E-B7DC-B1A0B46D5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EA01C-A369-4C3B-95EE-0CDB2A5B9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85057-9B41-4BE9-8BF2-FFABEE49E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1C1DFF-8232-4346-BAC1-D6B1A15D9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F9503-2AC3-48CE-ABD0-C1DD4AC8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EAA-BFB3-40A2-AF32-5177D851611B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3EA1B-B980-4D3D-A012-153B98E75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31AB51-AE7B-49B8-930F-B32A5DF2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C703-8E13-4377-8DD5-3D45E28B8C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3789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64F9-5567-4DCB-A33F-904C5001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B16D4-2396-4F8F-AA61-2210D780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EAA-BFB3-40A2-AF32-5177D851611B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3DC3D-9F87-4287-9825-59A0E75E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59AD9-138D-4625-A0C6-F1B29F4F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C703-8E13-4377-8DD5-3D45E28B8C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49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74EA4-DA9D-4737-8865-70360E75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EAA-BFB3-40A2-AF32-5177D851611B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0D5D4-3FF2-4BA1-A2E0-532E3CA5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F5EC6-7530-45DA-B4EE-95B3060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C703-8E13-4377-8DD5-3D45E28B8C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35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9A0E4-E8C2-4DFC-ADC2-15B8DB1A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5824E-09DA-4697-AC4E-CF914504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14DDC-DE09-48C9-B9FA-16874B9A6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7ADFD-3287-4B0D-B6A1-C4B0B8B6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EAA-BFB3-40A2-AF32-5177D851611B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B86EB-A8B9-439A-8E11-DD5EA7C5C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F92A0-1869-42F6-8F5E-9B3A7BC8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C703-8E13-4377-8DD5-3D45E28B8C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0830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811B-D551-47B8-8E78-38A72835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A3380-85C5-4613-90FC-635614B84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8DB9C-B2F5-4C24-975A-46258BBC0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374F7-2AD6-4BE6-85D6-FCF3022A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1EAA-BFB3-40A2-AF32-5177D851611B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CDCE6-D03B-4DDC-ABAC-67C49D96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ADCBD-D3D4-4788-80F8-E426D86B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4C703-8E13-4377-8DD5-3D45E28B8C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172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E71B27-9063-44D3-A66B-8A9D879A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3AFDA-936E-4155-94D4-0EFDE38E8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94843-808C-41D2-876B-B1A07161D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51EAA-BFB3-40A2-AF32-5177D851611B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4E804-1C58-44D8-B1AC-284C97119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283B2-9582-4190-90E8-3222C9006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4C703-8E13-4377-8DD5-3D45E28B8C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955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ElaDF3SPbcM&amp;t=43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26" Type="http://schemas.openxmlformats.org/officeDocument/2006/relationships/image" Target="../media/image36.JPG"/><Relationship Id="rId3" Type="http://schemas.openxmlformats.org/officeDocument/2006/relationships/image" Target="../media/image4.emf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3.emf"/><Relationship Id="rId16" Type="http://schemas.openxmlformats.org/officeDocument/2006/relationships/image" Target="../media/image26.jpe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png"/><Relationship Id="rId19" Type="http://schemas.openxmlformats.org/officeDocument/2006/relationships/image" Target="../media/image29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530298C-97D1-43AD-B6CB-DEA269511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31"/>
            <a:ext cx="9144000" cy="655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276C38-0BCA-4039-A030-FF911F198BBD}"/>
              </a:ext>
            </a:extLst>
          </p:cNvPr>
          <p:cNvSpPr/>
          <p:nvPr/>
        </p:nvSpPr>
        <p:spPr>
          <a:xfrm>
            <a:off x="1106129" y="255498"/>
            <a:ext cx="8037871" cy="383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42" y="6190604"/>
            <a:ext cx="1173728" cy="536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A497B-7D53-4056-B93B-9D929F292F67}"/>
              </a:ext>
            </a:extLst>
          </p:cNvPr>
          <p:cNvSpPr txBox="1"/>
          <p:nvPr/>
        </p:nvSpPr>
        <p:spPr>
          <a:xfrm>
            <a:off x="1423516" y="255498"/>
            <a:ext cx="639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ENERGY BALANCES AND STATISTICS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52896-DB50-4B3D-9442-BBEB728921A7}"/>
              </a:ext>
            </a:extLst>
          </p:cNvPr>
          <p:cNvSpPr txBox="1"/>
          <p:nvPr/>
        </p:nvSpPr>
        <p:spPr>
          <a:xfrm>
            <a:off x="1106129" y="1953596"/>
            <a:ext cx="76544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Data collection and compilation of energy statistics and energy balances for the Republic of Croatia, as well as for its counties, municipalities, towns, and islands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Reporting official energy statistics and energy balances to international </a:t>
            </a:r>
            <a:r>
              <a:rPr lang="en-US" dirty="0" err="1"/>
              <a:t>organisations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Conducting opinion polls on energy consumption, consumer </a:t>
            </a:r>
            <a:r>
              <a:rPr lang="en-US" dirty="0" err="1"/>
              <a:t>behaviour</a:t>
            </a:r>
            <a:r>
              <a:rPr lang="en-US" dirty="0"/>
              <a:t>, and attitudes towards new energy solutions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Calculation of various energy indicators for monitoring, validation, and verification of energy policies, and related measures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Establishment of energy information system and platform for demand forecasting and energy supply option analysis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Development of energy atlas and graphical presentation of data on maps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A29F09-A924-4B2E-8C58-74F481A434E3}"/>
              </a:ext>
            </a:extLst>
          </p:cNvPr>
          <p:cNvCxnSpPr/>
          <p:nvPr/>
        </p:nvCxnSpPr>
        <p:spPr>
          <a:xfrm>
            <a:off x="1165123" y="1474838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4C94C1-2D70-4781-9219-C15B4C28B8BF}"/>
              </a:ext>
            </a:extLst>
          </p:cNvPr>
          <p:cNvCxnSpPr/>
          <p:nvPr/>
        </p:nvCxnSpPr>
        <p:spPr>
          <a:xfrm>
            <a:off x="1165123" y="5772275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77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276C38-0BCA-4039-A030-FF911F198BBD}"/>
              </a:ext>
            </a:extLst>
          </p:cNvPr>
          <p:cNvSpPr/>
          <p:nvPr/>
        </p:nvSpPr>
        <p:spPr>
          <a:xfrm>
            <a:off x="1106129" y="255498"/>
            <a:ext cx="8037871" cy="478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42" y="6190604"/>
            <a:ext cx="1173728" cy="536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A497B-7D53-4056-B93B-9D929F292F67}"/>
              </a:ext>
            </a:extLst>
          </p:cNvPr>
          <p:cNvSpPr txBox="1"/>
          <p:nvPr/>
        </p:nvSpPr>
        <p:spPr>
          <a:xfrm>
            <a:off x="1252278" y="309935"/>
            <a:ext cx="769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RENEWABLE ENERGY </a:t>
            </a:r>
            <a:r>
              <a:rPr lang="hr-HR" b="1" dirty="0" err="1">
                <a:solidFill>
                  <a:srgbClr val="C00000"/>
                </a:solidFill>
              </a:rPr>
              <a:t>SOURCES</a:t>
            </a:r>
            <a:r>
              <a:rPr lang="hr-HR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52896-DB50-4B3D-9442-BBEB728921A7}"/>
              </a:ext>
            </a:extLst>
          </p:cNvPr>
          <p:cNvSpPr txBox="1"/>
          <p:nvPr/>
        </p:nvSpPr>
        <p:spPr>
          <a:xfrm>
            <a:off x="1106129" y="1725420"/>
            <a:ext cx="76544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Research and assessment of the energy potential of renewable energy sources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Measurement of available resources, bankable studies of a potential for the commercial sector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RES plant site selection and evaluation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Consulting on the choice of technology and design solution for the planned power plants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Market analyses and research, assessments and forecasts for public and commercial sectors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Project due diligence before financial closing or in the process of take-over; sell-side and buy-side consulting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A29F09-A924-4B2E-8C58-74F481A434E3}"/>
              </a:ext>
            </a:extLst>
          </p:cNvPr>
          <p:cNvCxnSpPr/>
          <p:nvPr/>
        </p:nvCxnSpPr>
        <p:spPr>
          <a:xfrm>
            <a:off x="1165123" y="1401097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4C94C1-2D70-4781-9219-C15B4C28B8BF}"/>
              </a:ext>
            </a:extLst>
          </p:cNvPr>
          <p:cNvCxnSpPr/>
          <p:nvPr/>
        </p:nvCxnSpPr>
        <p:spPr>
          <a:xfrm>
            <a:off x="1165123" y="5226778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1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276C38-0BCA-4039-A030-FF911F198BBD}"/>
              </a:ext>
            </a:extLst>
          </p:cNvPr>
          <p:cNvSpPr/>
          <p:nvPr/>
        </p:nvSpPr>
        <p:spPr>
          <a:xfrm>
            <a:off x="1106129" y="255498"/>
            <a:ext cx="8037871" cy="383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42" y="6190604"/>
            <a:ext cx="1173728" cy="536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A497B-7D53-4056-B93B-9D929F292F67}"/>
              </a:ext>
            </a:extLst>
          </p:cNvPr>
          <p:cNvSpPr txBox="1"/>
          <p:nvPr/>
        </p:nvSpPr>
        <p:spPr>
          <a:xfrm>
            <a:off x="1423516" y="255498"/>
            <a:ext cx="639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err="1">
                <a:solidFill>
                  <a:srgbClr val="C00000"/>
                </a:solidFill>
              </a:rPr>
              <a:t>ENVIRONMENTAL</a:t>
            </a:r>
            <a:r>
              <a:rPr lang="hr-HR" b="1" dirty="0">
                <a:solidFill>
                  <a:srgbClr val="C00000"/>
                </a:solidFill>
              </a:rPr>
              <a:t> AND </a:t>
            </a:r>
            <a:r>
              <a:rPr lang="hr-HR" b="1" dirty="0" err="1">
                <a:solidFill>
                  <a:srgbClr val="C00000"/>
                </a:solidFill>
              </a:rPr>
              <a:t>CLIMATE</a:t>
            </a:r>
            <a:r>
              <a:rPr lang="hr-HR" b="1" dirty="0">
                <a:solidFill>
                  <a:srgbClr val="C00000"/>
                </a:solidFill>
              </a:rPr>
              <a:t> PROTECTION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52896-DB50-4B3D-9442-BBEB728921A7}"/>
              </a:ext>
            </a:extLst>
          </p:cNvPr>
          <p:cNvSpPr txBox="1"/>
          <p:nvPr/>
        </p:nvSpPr>
        <p:spPr>
          <a:xfrm>
            <a:off x="1106129" y="2071579"/>
            <a:ext cx="7654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Spatial and environmental assessment of area</a:t>
            </a:r>
            <a:r>
              <a:rPr lang="hr-HR" dirty="0"/>
              <a:t>s</a:t>
            </a:r>
            <a:r>
              <a:rPr lang="en-US" dirty="0"/>
              <a:t> considered</a:t>
            </a:r>
            <a:r>
              <a:rPr lang="hr-HR" dirty="0"/>
              <a:t> for new projects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Environmental impact assessment for energy plants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Conducting studies and preparation of technical bases in the field of climate change mitigation and adaptation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Financing models for climate change mitigation and adaptation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A29F09-A924-4B2E-8C58-74F481A434E3}"/>
              </a:ext>
            </a:extLst>
          </p:cNvPr>
          <p:cNvCxnSpPr/>
          <p:nvPr/>
        </p:nvCxnSpPr>
        <p:spPr>
          <a:xfrm>
            <a:off x="1165123" y="1762432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4C94C1-2D70-4781-9219-C15B4C28B8BF}"/>
              </a:ext>
            </a:extLst>
          </p:cNvPr>
          <p:cNvCxnSpPr/>
          <p:nvPr/>
        </p:nvCxnSpPr>
        <p:spPr>
          <a:xfrm>
            <a:off x="1106129" y="3912740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026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276C38-0BCA-4039-A030-FF911F198BBD}"/>
              </a:ext>
            </a:extLst>
          </p:cNvPr>
          <p:cNvSpPr/>
          <p:nvPr/>
        </p:nvSpPr>
        <p:spPr>
          <a:xfrm>
            <a:off x="1106129" y="255498"/>
            <a:ext cx="8037871" cy="383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42" y="6190604"/>
            <a:ext cx="1173728" cy="536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A497B-7D53-4056-B93B-9D929F292F67}"/>
              </a:ext>
            </a:extLst>
          </p:cNvPr>
          <p:cNvSpPr txBox="1"/>
          <p:nvPr/>
        </p:nvSpPr>
        <p:spPr>
          <a:xfrm>
            <a:off x="1423516" y="255498"/>
            <a:ext cx="639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ENERGY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52896-DB50-4B3D-9442-BBEB728921A7}"/>
              </a:ext>
            </a:extLst>
          </p:cNvPr>
          <p:cNvSpPr txBox="1"/>
          <p:nvPr/>
        </p:nvSpPr>
        <p:spPr>
          <a:xfrm>
            <a:off x="1106129" y="1997839"/>
            <a:ext cx="76544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Research and assessment of energy potential (energy systems, building design and construction, industry, traffic)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err="1"/>
              <a:t>Organising</a:t>
            </a:r>
            <a:r>
              <a:rPr lang="en-US" dirty="0"/>
              <a:t> and implementing projects and </a:t>
            </a:r>
            <a:r>
              <a:rPr lang="en-US" dirty="0" err="1"/>
              <a:t>programmes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Action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A29F09-A924-4B2E-8C58-74F481A434E3}"/>
              </a:ext>
            </a:extLst>
          </p:cNvPr>
          <p:cNvCxnSpPr/>
          <p:nvPr/>
        </p:nvCxnSpPr>
        <p:spPr>
          <a:xfrm>
            <a:off x="1165123" y="1762432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4C94C1-2D70-4781-9219-C15B4C28B8BF}"/>
              </a:ext>
            </a:extLst>
          </p:cNvPr>
          <p:cNvCxnSpPr/>
          <p:nvPr/>
        </p:nvCxnSpPr>
        <p:spPr>
          <a:xfrm>
            <a:off x="1165123" y="3401995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276C38-0BCA-4039-A030-FF911F198BBD}"/>
              </a:ext>
            </a:extLst>
          </p:cNvPr>
          <p:cNvSpPr/>
          <p:nvPr/>
        </p:nvSpPr>
        <p:spPr>
          <a:xfrm>
            <a:off x="1106129" y="255497"/>
            <a:ext cx="8037871" cy="646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42" y="6190604"/>
            <a:ext cx="1173728" cy="536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A497B-7D53-4056-B93B-9D929F292F67}"/>
              </a:ext>
            </a:extLst>
          </p:cNvPr>
          <p:cNvSpPr txBox="1"/>
          <p:nvPr/>
        </p:nvSpPr>
        <p:spPr>
          <a:xfrm>
            <a:off x="1423516" y="255498"/>
            <a:ext cx="6415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ENERGY AUDITS AND CERTIFICATION IN BUILDING, SERVICE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hr-HR" b="1" dirty="0">
                <a:solidFill>
                  <a:srgbClr val="C00000"/>
                </a:solidFill>
              </a:rPr>
              <a:t> AND INDUSTRY SECTOR</a:t>
            </a:r>
            <a:r>
              <a:rPr lang="en-US" b="1" dirty="0">
                <a:solidFill>
                  <a:srgbClr val="C00000"/>
                </a:solidFill>
              </a:rPr>
              <a:t>S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52896-DB50-4B3D-9442-BBEB728921A7}"/>
              </a:ext>
            </a:extLst>
          </p:cNvPr>
          <p:cNvSpPr txBox="1"/>
          <p:nvPr/>
        </p:nvSpPr>
        <p:spPr>
          <a:xfrm>
            <a:off x="1106129" y="1997839"/>
            <a:ext cx="7654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Development of energy audit methodologies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Conducting energy audits and certification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Energy certificates control and professional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A29F09-A924-4B2E-8C58-74F481A434E3}"/>
              </a:ext>
            </a:extLst>
          </p:cNvPr>
          <p:cNvCxnSpPr/>
          <p:nvPr/>
        </p:nvCxnSpPr>
        <p:spPr>
          <a:xfrm>
            <a:off x="1165123" y="1732935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4C94C1-2D70-4781-9219-C15B4C28B8BF}"/>
              </a:ext>
            </a:extLst>
          </p:cNvPr>
          <p:cNvCxnSpPr/>
          <p:nvPr/>
        </p:nvCxnSpPr>
        <p:spPr>
          <a:xfrm>
            <a:off x="1113504" y="3198168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17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276C38-0BCA-4039-A030-FF911F198BBD}"/>
              </a:ext>
            </a:extLst>
          </p:cNvPr>
          <p:cNvSpPr/>
          <p:nvPr/>
        </p:nvSpPr>
        <p:spPr>
          <a:xfrm>
            <a:off x="1106129" y="255498"/>
            <a:ext cx="8037871" cy="383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42" y="6190604"/>
            <a:ext cx="1173728" cy="536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A497B-7D53-4056-B93B-9D929F292F67}"/>
              </a:ext>
            </a:extLst>
          </p:cNvPr>
          <p:cNvSpPr txBox="1"/>
          <p:nvPr/>
        </p:nvSpPr>
        <p:spPr>
          <a:xfrm>
            <a:off x="1688987" y="255498"/>
            <a:ext cx="672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IN-SERVICE TRAINING/EDUCATION AND PROMOTIONAL ACTIVITIES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52896-DB50-4B3D-9442-BBEB728921A7}"/>
              </a:ext>
            </a:extLst>
          </p:cNvPr>
          <p:cNvSpPr txBox="1"/>
          <p:nvPr/>
        </p:nvSpPr>
        <p:spPr>
          <a:xfrm>
            <a:off x="1106129" y="1997839"/>
            <a:ext cx="7654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organisation</a:t>
            </a:r>
            <a:r>
              <a:rPr lang="en-US" dirty="0"/>
              <a:t> of professional, scientific, and promotional conferences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Preparing, </a:t>
            </a:r>
            <a:r>
              <a:rPr lang="en-US" dirty="0" err="1"/>
              <a:t>organising</a:t>
            </a:r>
            <a:r>
              <a:rPr lang="en-US" dirty="0"/>
              <a:t> and conducting specialist opinion polls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Public opinion polling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Permanent in-service training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Publishing manuals and guidebooks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A29F09-A924-4B2E-8C58-74F481A434E3}"/>
              </a:ext>
            </a:extLst>
          </p:cNvPr>
          <p:cNvCxnSpPr/>
          <p:nvPr/>
        </p:nvCxnSpPr>
        <p:spPr>
          <a:xfrm>
            <a:off x="1165123" y="1732935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4C94C1-2D70-4781-9219-C15B4C28B8BF}"/>
              </a:ext>
            </a:extLst>
          </p:cNvPr>
          <p:cNvCxnSpPr/>
          <p:nvPr/>
        </p:nvCxnSpPr>
        <p:spPr>
          <a:xfrm>
            <a:off x="1017638" y="3752165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07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CC4C78-D208-4FD7-B64B-2FB73C37B6F2}"/>
              </a:ext>
            </a:extLst>
          </p:cNvPr>
          <p:cNvSpPr/>
          <p:nvPr/>
        </p:nvSpPr>
        <p:spPr>
          <a:xfrm>
            <a:off x="2514600" y="1007074"/>
            <a:ext cx="4122174" cy="13347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240FCB-CA34-45C4-9916-E35D0BB11B54}"/>
              </a:ext>
            </a:extLst>
          </p:cNvPr>
          <p:cNvSpPr/>
          <p:nvPr/>
        </p:nvSpPr>
        <p:spPr>
          <a:xfrm>
            <a:off x="1106129" y="255498"/>
            <a:ext cx="8037871" cy="383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42" y="6190604"/>
            <a:ext cx="1173728" cy="536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A497B-7D53-4056-B93B-9D929F292F67}"/>
              </a:ext>
            </a:extLst>
          </p:cNvPr>
          <p:cNvSpPr txBox="1"/>
          <p:nvPr/>
        </p:nvSpPr>
        <p:spPr>
          <a:xfrm>
            <a:off x="1496961" y="262872"/>
            <a:ext cx="639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EIHP DELIVERS </a:t>
            </a:r>
            <a:endParaRPr lang="hr-H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C51A5-AB84-42EF-89BF-CD9BC01D0E43}"/>
              </a:ext>
            </a:extLst>
          </p:cNvPr>
          <p:cNvSpPr txBox="1"/>
          <p:nvPr/>
        </p:nvSpPr>
        <p:spPr>
          <a:xfrm>
            <a:off x="2294585" y="1166607"/>
            <a:ext cx="4576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Around</a:t>
            </a:r>
            <a:r>
              <a:rPr lang="en-US" sz="2400" b="1" dirty="0">
                <a:solidFill>
                  <a:schemeClr val="bg1"/>
                </a:solidFill>
              </a:rPr>
              <a:t> 200</a:t>
            </a:r>
            <a:r>
              <a:rPr lang="en-US" dirty="0">
                <a:solidFill>
                  <a:schemeClr val="bg1"/>
                </a:solidFill>
              </a:rPr>
              <a:t> PROJECTS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(studies, elaborations, analyses etc.)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per year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8" name="Picture 7" descr="A large building&#10;&#10;Description automatically generated">
            <a:extLst>
              <a:ext uri="{FF2B5EF4-FFF2-40B4-BE49-F238E27FC236}">
                <a16:creationId xmlns:a16="http://schemas.microsoft.com/office/drawing/2014/main" id="{FEF03E2F-F729-46E2-8A24-F01DD1F8CC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278" y="2537517"/>
            <a:ext cx="7200900" cy="3382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4686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A326C91-0EF9-4301-8B30-18C7BE3A2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252278" y="10"/>
            <a:ext cx="914400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2278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F7B52-6F97-48F0-80C7-A067B48F19EE}"/>
              </a:ext>
            </a:extLst>
          </p:cNvPr>
          <p:cNvSpPr txBox="1"/>
          <p:nvPr/>
        </p:nvSpPr>
        <p:spPr>
          <a:xfrm>
            <a:off x="1252278" y="5334265"/>
            <a:ext cx="751563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2000" b="1" dirty="0">
                <a:latin typeface="+mj-lt"/>
              </a:rPr>
              <a:t>High level of professionalism in </a:t>
            </a:r>
            <a:r>
              <a:rPr lang="en-US" sz="2000" b="1" dirty="0">
                <a:latin typeface="+mj-lt"/>
              </a:rPr>
              <a:t>developing</a:t>
            </a:r>
            <a:r>
              <a:rPr lang="hr-HR" sz="2000" b="1">
                <a:latin typeface="+mj-lt"/>
              </a:rPr>
              <a:t>, </a:t>
            </a:r>
            <a:r>
              <a:rPr lang="hr-HR" sz="2000" b="1" dirty="0">
                <a:latin typeface="+mj-lt"/>
              </a:rPr>
              <a:t>managing and executing international scientific programmes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52278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52278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942" y="6190604"/>
            <a:ext cx="1173728" cy="5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88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240FCB-CA34-45C4-9916-E35D0BB11B54}"/>
              </a:ext>
            </a:extLst>
          </p:cNvPr>
          <p:cNvSpPr/>
          <p:nvPr/>
        </p:nvSpPr>
        <p:spPr>
          <a:xfrm>
            <a:off x="1106129" y="255498"/>
            <a:ext cx="8037871" cy="383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42" y="6190604"/>
            <a:ext cx="1173728" cy="536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A497B-7D53-4056-B93B-9D929F292F67}"/>
              </a:ext>
            </a:extLst>
          </p:cNvPr>
          <p:cNvSpPr txBox="1"/>
          <p:nvPr/>
        </p:nvSpPr>
        <p:spPr>
          <a:xfrm>
            <a:off x="1496961" y="262872"/>
            <a:ext cx="639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r-Latn-CS" b="1" kern="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SOFT</a:t>
            </a:r>
            <a:r>
              <a:rPr lang="en-US" b="1" kern="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WA</a:t>
            </a:r>
            <a:r>
              <a:rPr lang="sr-Latn-CS" b="1" kern="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kern="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E</a:t>
            </a:r>
            <a:endParaRPr lang="hr-HR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5EB8D6-802A-4777-B504-5A83C4E3B372}"/>
              </a:ext>
            </a:extLst>
          </p:cNvPr>
          <p:cNvGrpSpPr/>
          <p:nvPr/>
        </p:nvGrpSpPr>
        <p:grpSpPr>
          <a:xfrm>
            <a:off x="836638" y="1082218"/>
            <a:ext cx="8062528" cy="5564586"/>
            <a:chOff x="836638" y="1082218"/>
            <a:chExt cx="8062528" cy="5564586"/>
          </a:xfrm>
        </p:grpSpPr>
        <p:grpSp>
          <p:nvGrpSpPr>
            <p:cNvPr id="36" name="Group 20">
              <a:extLst>
                <a:ext uri="{FF2B5EF4-FFF2-40B4-BE49-F238E27FC236}">
                  <a16:creationId xmlns:a16="http://schemas.microsoft.com/office/drawing/2014/main" id="{A8A57A5C-CEEB-4883-AA7D-FE8B38999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7961" y="5330622"/>
              <a:ext cx="3730214" cy="556260"/>
              <a:chOff x="323528" y="5301208"/>
              <a:chExt cx="4343400" cy="647700"/>
            </a:xfrm>
          </p:grpSpPr>
          <p:pic>
            <p:nvPicPr>
              <p:cNvPr id="61" name="Picture 21">
                <a:extLst>
                  <a:ext uri="{FF2B5EF4-FFF2-40B4-BE49-F238E27FC236}">
                    <a16:creationId xmlns:a16="http://schemas.microsoft.com/office/drawing/2014/main" id="{E9A4393D-DCB5-4E0F-8FE1-655399CE9C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5301208"/>
                <a:ext cx="4343400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22">
                <a:extLst>
                  <a:ext uri="{FF2B5EF4-FFF2-40B4-BE49-F238E27FC236}">
                    <a16:creationId xmlns:a16="http://schemas.microsoft.com/office/drawing/2014/main" id="{5AA8E9C8-78CA-4CC6-8D3B-F904DF58DE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1190" y="5330083"/>
                <a:ext cx="1390650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2" descr="homepage">
              <a:extLst>
                <a:ext uri="{FF2B5EF4-FFF2-40B4-BE49-F238E27FC236}">
                  <a16:creationId xmlns:a16="http://schemas.microsoft.com/office/drawing/2014/main" id="{50B9E392-C75B-4118-8FF2-412C146C2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65"/>
            <a:stretch>
              <a:fillRect/>
            </a:stretch>
          </p:blipFill>
          <p:spPr bwMode="auto">
            <a:xfrm>
              <a:off x="3000001" y="6170309"/>
              <a:ext cx="1726042" cy="43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" descr="SciPy Website">
              <a:extLst>
                <a:ext uri="{FF2B5EF4-FFF2-40B4-BE49-F238E27FC236}">
                  <a16:creationId xmlns:a16="http://schemas.microsoft.com/office/drawing/2014/main" id="{6946252A-8626-495F-A1DA-6D847D1D9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912" y="1541828"/>
              <a:ext cx="1840566" cy="50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6" descr="NumPy Homepage">
              <a:extLst>
                <a:ext uri="{FF2B5EF4-FFF2-40B4-BE49-F238E27FC236}">
                  <a16:creationId xmlns:a16="http://schemas.microsoft.com/office/drawing/2014/main" id="{CEE59A74-5E96-45FB-8D5A-8580E87D2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707" y="2290776"/>
              <a:ext cx="1472453" cy="498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7">
              <a:extLst>
                <a:ext uri="{FF2B5EF4-FFF2-40B4-BE49-F238E27FC236}">
                  <a16:creationId xmlns:a16="http://schemas.microsoft.com/office/drawing/2014/main" id="{579DB9C7-B70D-47C5-AB83-3E93057936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506" y="5967840"/>
              <a:ext cx="1300667" cy="678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9" descr="PostgreSQL">
              <a:extLst>
                <a:ext uri="{FF2B5EF4-FFF2-40B4-BE49-F238E27FC236}">
                  <a16:creationId xmlns:a16="http://schemas.microsoft.com/office/drawing/2014/main" id="{1D71631C-B09E-4B52-ADF4-3A1FE8D97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365" y="2190131"/>
              <a:ext cx="1881468" cy="65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oup 18">
              <a:extLst>
                <a:ext uri="{FF2B5EF4-FFF2-40B4-BE49-F238E27FC236}">
                  <a16:creationId xmlns:a16="http://schemas.microsoft.com/office/drawing/2014/main" id="{C7F9F55C-4AC0-4232-B618-BFB0CB933C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0001" y="3188809"/>
              <a:ext cx="2349108" cy="2163688"/>
              <a:chOff x="2843808" y="1988840"/>
              <a:chExt cx="2015624" cy="1872008"/>
            </a:xfrm>
          </p:grpSpPr>
          <p:pic>
            <p:nvPicPr>
              <p:cNvPr id="59" name="Picture 15" descr="PLEXOS Connect® Client-server Edition">
                <a:extLst>
                  <a:ext uri="{FF2B5EF4-FFF2-40B4-BE49-F238E27FC236}">
                    <a16:creationId xmlns:a16="http://schemas.microsoft.com/office/drawing/2014/main" id="{87C62F44-436A-4DAE-A82F-CE97344001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432" y="1988840"/>
                <a:ext cx="1800000" cy="18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13" descr="PLEXOS® Desktop Edition">
                <a:extLst>
                  <a:ext uri="{FF2B5EF4-FFF2-40B4-BE49-F238E27FC236}">
                    <a16:creationId xmlns:a16="http://schemas.microsoft.com/office/drawing/2014/main" id="{7960210A-6C3D-453C-9E99-9CC3FAEB4E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808" y="2060848"/>
                <a:ext cx="1800000" cy="18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" name="Picture 16">
              <a:extLst>
                <a:ext uri="{FF2B5EF4-FFF2-40B4-BE49-F238E27FC236}">
                  <a16:creationId xmlns:a16="http://schemas.microsoft.com/office/drawing/2014/main" id="{C1B16FC8-2893-40EF-8C02-B9FB566D5D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190" y="5140006"/>
              <a:ext cx="2118696" cy="474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Group 15">
              <a:extLst>
                <a:ext uri="{FF2B5EF4-FFF2-40B4-BE49-F238E27FC236}">
                  <a16:creationId xmlns:a16="http://schemas.microsoft.com/office/drawing/2014/main" id="{31F3EB59-BE3C-44A9-8660-6247BF38C9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6638" y="3149951"/>
              <a:ext cx="2350471" cy="1308007"/>
              <a:chOff x="2172795" y="3861047"/>
              <a:chExt cx="2736304" cy="1521738"/>
            </a:xfrm>
          </p:grpSpPr>
          <p:pic>
            <p:nvPicPr>
              <p:cNvPr id="57" name="Picture 17">
                <a:extLst>
                  <a:ext uri="{FF2B5EF4-FFF2-40B4-BE49-F238E27FC236}">
                    <a16:creationId xmlns:a16="http://schemas.microsoft.com/office/drawing/2014/main" id="{0B08536E-504C-4C64-9BF1-0AE7B84704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2795" y="3861047"/>
                <a:ext cx="2736304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TextBox 13">
                <a:extLst>
                  <a:ext uri="{FF2B5EF4-FFF2-40B4-BE49-F238E27FC236}">
                    <a16:creationId xmlns:a16="http://schemas.microsoft.com/office/drawing/2014/main" id="{8C6670EB-C261-4CB0-B160-E98FA71F19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2795" y="4530285"/>
                <a:ext cx="2736304" cy="852500"/>
              </a:xfrm>
              <a:prstGeom prst="rect">
                <a:avLst/>
              </a:prstGeom>
              <a:solidFill>
                <a:srgbClr val="396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9pPr>
              </a:lstStyle>
              <a:p>
                <a:pPr algn="ctr" eaLnBrk="1" hangingPunct="1">
                  <a:lnSpc>
                    <a:spcPct val="55000"/>
                  </a:lnSpc>
                  <a:spcBef>
                    <a:spcPct val="55000"/>
                  </a:spcBef>
                </a:pPr>
                <a:r>
                  <a:rPr lang="en-US" altLang="sr-Latn-RS" sz="1200" b="1" dirty="0">
                    <a:solidFill>
                      <a:schemeClr val="bg1"/>
                    </a:solidFill>
                  </a:rPr>
                  <a:t>MESSAGE:</a:t>
                </a:r>
                <a:r>
                  <a:rPr lang="en-US" altLang="sr-Latn-RS" sz="12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sr-Latn-RS" sz="1000" dirty="0">
                    <a:solidFill>
                      <a:schemeClr val="bg1"/>
                    </a:solidFill>
                  </a:rPr>
                  <a:t>Model for Energy      Supply </a:t>
                </a:r>
                <a:endParaRPr lang="hr-HR" altLang="sr-Latn-RS" sz="10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lnSpc>
                    <a:spcPct val="55000"/>
                  </a:lnSpc>
                  <a:spcBef>
                    <a:spcPct val="55000"/>
                  </a:spcBef>
                </a:pPr>
                <a:r>
                  <a:rPr lang="en-US" altLang="sr-Latn-RS" sz="1000" dirty="0">
                    <a:solidFill>
                      <a:schemeClr val="bg1"/>
                    </a:solidFill>
                  </a:rPr>
                  <a:t>Strategy Alternatives and their General </a:t>
                </a:r>
                <a:endParaRPr lang="hr-HR" altLang="sr-Latn-RS" sz="1000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lnSpc>
                    <a:spcPct val="55000"/>
                  </a:lnSpc>
                  <a:spcBef>
                    <a:spcPct val="55000"/>
                  </a:spcBef>
                </a:pPr>
                <a:r>
                  <a:rPr lang="en-US" altLang="sr-Latn-RS" sz="1000" dirty="0">
                    <a:solidFill>
                      <a:schemeClr val="bg1"/>
                    </a:solidFill>
                  </a:rPr>
                  <a:t>Environmental Impacts</a:t>
                </a:r>
                <a:endParaRPr lang="hr-HR" altLang="sr-Latn-RS" sz="10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5" name="Picture 20" descr="http://www.wasp.dk/%7E/media/Risoe_dk/WAsP/Images/About%20WAsP%2011.ashx?w=292&amp;h=212&amp;as=1">
              <a:extLst>
                <a:ext uri="{FF2B5EF4-FFF2-40B4-BE49-F238E27FC236}">
                  <a16:creationId xmlns:a16="http://schemas.microsoft.com/office/drawing/2014/main" id="{74ADFCD0-805E-4DE2-83F3-32D65FF8C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4" t="5222"/>
            <a:stretch>
              <a:fillRect/>
            </a:stretch>
          </p:blipFill>
          <p:spPr bwMode="auto">
            <a:xfrm>
              <a:off x="7221080" y="3934155"/>
              <a:ext cx="1600611" cy="123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4" descr="Mesap">
              <a:extLst>
                <a:ext uri="{FF2B5EF4-FFF2-40B4-BE49-F238E27FC236}">
                  <a16:creationId xmlns:a16="http://schemas.microsoft.com/office/drawing/2014/main" id="{46C8A5D0-3C7B-4A42-B7BC-4DBE82AB3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0" b="8202"/>
            <a:stretch>
              <a:fillRect/>
            </a:stretch>
          </p:blipFill>
          <p:spPr bwMode="auto">
            <a:xfrm>
              <a:off x="906157" y="4510711"/>
              <a:ext cx="1484723" cy="39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 descr="DesignBuilder logo">
              <a:extLst>
                <a:ext uri="{FF2B5EF4-FFF2-40B4-BE49-F238E27FC236}">
                  <a16:creationId xmlns:a16="http://schemas.microsoft.com/office/drawing/2014/main" id="{901D2E88-52D1-4E35-AE29-7DB7666F9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0044" y="2455991"/>
              <a:ext cx="2175958" cy="40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8" descr="ArchiCAD 17 — BIM Lives in the Details">
              <a:extLst>
                <a:ext uri="{FF2B5EF4-FFF2-40B4-BE49-F238E27FC236}">
                  <a16:creationId xmlns:a16="http://schemas.microsoft.com/office/drawing/2014/main" id="{F36B6749-1C9F-4757-91E2-CDA60FB85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1" r="24400"/>
            <a:stretch>
              <a:fillRect/>
            </a:stretch>
          </p:blipFill>
          <p:spPr bwMode="auto">
            <a:xfrm>
              <a:off x="3306695" y="1094959"/>
              <a:ext cx="1051168" cy="170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0" descr="https://encrypted-tbn0.gstatic.com/images?q=tbn:ANd9GcQmVNiZOzYi270NLY7tK4gXfxplZGfGMg8SKNtopjfck2liUMm6">
              <a:extLst>
                <a:ext uri="{FF2B5EF4-FFF2-40B4-BE49-F238E27FC236}">
                  <a16:creationId xmlns:a16="http://schemas.microsoft.com/office/drawing/2014/main" id="{C5BBA3FE-1CEA-4F1B-B205-4F6A7DFAC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427" y="1176463"/>
              <a:ext cx="2102336" cy="87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32" descr="PV*SOL Logo">
              <a:extLst>
                <a:ext uri="{FF2B5EF4-FFF2-40B4-BE49-F238E27FC236}">
                  <a16:creationId xmlns:a16="http://schemas.microsoft.com/office/drawing/2014/main" id="{3D3F43CE-6A7A-4CD6-A57B-23CD845415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309" y="4352657"/>
              <a:ext cx="781219" cy="61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34" descr="T*SOL Pro">
              <a:extLst>
                <a:ext uri="{FF2B5EF4-FFF2-40B4-BE49-F238E27FC236}">
                  <a16:creationId xmlns:a16="http://schemas.microsoft.com/office/drawing/2014/main" id="{1CBF8B35-7F6C-4F7A-941A-00ACF96FB4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57"/>
            <a:stretch>
              <a:fillRect/>
            </a:stretch>
          </p:blipFill>
          <p:spPr bwMode="auto">
            <a:xfrm>
              <a:off x="5237859" y="4327583"/>
              <a:ext cx="680328" cy="61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11" descr="R logo">
              <a:extLst>
                <a:ext uri="{FF2B5EF4-FFF2-40B4-BE49-F238E27FC236}">
                  <a16:creationId xmlns:a16="http://schemas.microsoft.com/office/drawing/2014/main" id="{ABA7B4B8-97A5-4CD3-9BCD-FAB212E63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880" y="4643879"/>
              <a:ext cx="818029" cy="62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36" descr="WindFarmer">
              <a:extLst>
                <a:ext uri="{FF2B5EF4-FFF2-40B4-BE49-F238E27FC236}">
                  <a16:creationId xmlns:a16="http://schemas.microsoft.com/office/drawing/2014/main" id="{2D140A94-434D-49ED-80C2-C2B2D7EA0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142" y="3059817"/>
              <a:ext cx="2597243" cy="865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" descr="http://www.targetti.com/downloads/%7E/media/CONTENTS%20Targetti/04_DOWNLOAD/05_SOFTWARE/RELUX.ashx">
              <a:extLst>
                <a:ext uri="{FF2B5EF4-FFF2-40B4-BE49-F238E27FC236}">
                  <a16:creationId xmlns:a16="http://schemas.microsoft.com/office/drawing/2014/main" id="{986D3B82-12B4-47D5-84CA-7A4F40B469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1058" y="5523286"/>
              <a:ext cx="1360656" cy="40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4" descr="A drawing of a person&#10;&#10;Description automatically generated">
              <a:extLst>
                <a:ext uri="{FF2B5EF4-FFF2-40B4-BE49-F238E27FC236}">
                  <a16:creationId xmlns:a16="http://schemas.microsoft.com/office/drawing/2014/main" id="{F9FB2B6C-CE06-4F6B-A6A5-B0DCF5A8F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064" y="5905942"/>
              <a:ext cx="1726043" cy="710143"/>
            </a:xfrm>
            <a:prstGeom prst="rect">
              <a:avLst/>
            </a:prstGeom>
          </p:spPr>
        </p:pic>
        <p:pic>
          <p:nvPicPr>
            <p:cNvPr id="56" name="Picture 5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CF2F38E-2E0C-4A9B-ACB6-6EE7CC5D5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7698" y="1082218"/>
              <a:ext cx="1881468" cy="1006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53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240FCB-CA34-45C4-9916-E35D0BB11B54}"/>
              </a:ext>
            </a:extLst>
          </p:cNvPr>
          <p:cNvSpPr/>
          <p:nvPr/>
        </p:nvSpPr>
        <p:spPr>
          <a:xfrm>
            <a:off x="1106129" y="255498"/>
            <a:ext cx="8037871" cy="383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42" y="6190604"/>
            <a:ext cx="1173728" cy="536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A497B-7D53-4056-B93B-9D929F292F67}"/>
              </a:ext>
            </a:extLst>
          </p:cNvPr>
          <p:cNvSpPr txBox="1"/>
          <p:nvPr/>
        </p:nvSpPr>
        <p:spPr>
          <a:xfrm>
            <a:off x="1496961" y="262872"/>
            <a:ext cx="639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MAIN PARTNERS</a:t>
            </a:r>
            <a:r>
              <a:rPr lang="hr-HR" b="1" dirty="0">
                <a:solidFill>
                  <a:srgbClr val="C00000"/>
                </a:solidFill>
              </a:rPr>
              <a:t>/</a:t>
            </a:r>
            <a:r>
              <a:rPr lang="en-US" b="1" dirty="0">
                <a:solidFill>
                  <a:srgbClr val="C00000"/>
                </a:solidFill>
              </a:rPr>
              <a:t>CLIENTS</a:t>
            </a:r>
            <a:endParaRPr lang="hr-HR" b="1" dirty="0">
              <a:solidFill>
                <a:srgbClr val="C00000"/>
              </a:solidFill>
            </a:endParaRPr>
          </a:p>
          <a:p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F38CC-339A-4D9E-9AC6-30BF264975E1}"/>
              </a:ext>
            </a:extLst>
          </p:cNvPr>
          <p:cNvSpPr txBox="1"/>
          <p:nvPr/>
        </p:nvSpPr>
        <p:spPr>
          <a:xfrm>
            <a:off x="632669" y="1316161"/>
            <a:ext cx="43665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AEAI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AECOM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Agrokor d.d.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Cities (Zagreb, Zadar…)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Clinical Hospital Center (KBC Rebro Zagreb)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Croatian Electric Company (HEP)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Croatian Motorways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District heating companies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Energy Community Secretariat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EPHZHB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C00000"/>
                </a:solidFill>
              </a:rPr>
              <a:t>European Bank for Reconstruction and Development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C00000"/>
                </a:solidFill>
              </a:rPr>
              <a:t>European Commission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FAO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Government of Republic of Croatia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Government of Republic of Montenegro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Government of the Republic of Bosnia and Herzegovina and </a:t>
            </a:r>
            <a:r>
              <a:rPr lang="en-US" sz="1200" dirty="0"/>
              <a:t>E</a:t>
            </a:r>
            <a:r>
              <a:rPr lang="hr-HR" sz="1200" dirty="0"/>
              <a:t>ntities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HEP Energy Service Company (HEP ESCO)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HERA – Croatian Energy Regulatory Agency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HOPS – Croatian Transmission System Operator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HROTE – Croatian Energy Market Operator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IAEA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IEA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INA – Oil Industry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JANAF d.d. (Oil transport operator)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3143D2-A9EA-43C2-9C29-964802B69DDE}"/>
              </a:ext>
            </a:extLst>
          </p:cNvPr>
          <p:cNvSpPr txBox="1"/>
          <p:nvPr/>
        </p:nvSpPr>
        <p:spPr>
          <a:xfrm>
            <a:off x="4693673" y="1316161"/>
            <a:ext cx="42969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KESH, Albania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C00000"/>
                </a:solidFill>
              </a:rPr>
              <a:t>KfW Bankengruppe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Končar d.d.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KOSTT – Kosovo Transmission System Operator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MEPSO – Macedoniana Transmission System Operator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Mining Company Banovići, Bosnia-Herzegovina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Ministry of economy of Republic of Croatia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Ministry of infrastructure od Republic of Slovenia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Ministry of regional developemnts on EU funds of Croatia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NOS BiH – Transmission System Operator of BiH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Numerous private companies and RES project developer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Plinacro d.o.o. (Gas transmission operator)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Privredna banka Zagreb d.d. (Member of Intes Sanpaolo Group)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Regional Environmental Centre for Central and Eastern Europe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T – HT d.d. (Member of Deutsche Telekom Group)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UNDP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UNIDO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C00000"/>
                </a:solidFill>
              </a:rPr>
              <a:t>USAID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rgbClr val="C00000"/>
                </a:solidFill>
              </a:rPr>
              <a:t>USEA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Utiliy services providers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r-HR" sz="1200" dirty="0"/>
              <a:t>Zagrebačka banka d.d. (Member of Unicredit Group)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World Bank</a:t>
            </a:r>
            <a:endParaRPr lang="hr-HR" sz="1200" dirty="0">
              <a:solidFill>
                <a:srgbClr val="C00000"/>
              </a:solidFill>
            </a:endParaRPr>
          </a:p>
          <a:p>
            <a:endParaRPr lang="hr-HR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23CEA0-1706-4112-9F8A-F9A99017137E}"/>
              </a:ext>
            </a:extLst>
          </p:cNvPr>
          <p:cNvSpPr txBox="1"/>
          <p:nvPr/>
        </p:nvSpPr>
        <p:spPr>
          <a:xfrm>
            <a:off x="3616095" y="725177"/>
            <a:ext cx="2621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&gt; 200 </a:t>
            </a:r>
            <a:r>
              <a:rPr lang="en-US" sz="1400" dirty="0"/>
              <a:t>partners around the world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323053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9CF3E1-01A0-4D02-9D89-128A48496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6" y="492672"/>
            <a:ext cx="7477432" cy="60310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A2CBE-0D77-44E2-848B-87B77C07912F}"/>
              </a:ext>
            </a:extLst>
          </p:cNvPr>
          <p:cNvSpPr txBox="1"/>
          <p:nvPr/>
        </p:nvSpPr>
        <p:spPr>
          <a:xfrm>
            <a:off x="3006969" y="1843329"/>
            <a:ext cx="31300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25</a:t>
            </a:r>
            <a:r>
              <a:rPr lang="en-US" sz="3200" dirty="0"/>
              <a:t> </a:t>
            </a:r>
          </a:p>
          <a:p>
            <a:pPr algn="ctr"/>
            <a:r>
              <a:rPr lang="en-US" sz="3200" b="1" dirty="0"/>
              <a:t>Years of experience </a:t>
            </a:r>
            <a:r>
              <a:rPr lang="en-US" sz="2800" i="1" dirty="0"/>
              <a:t>Creating better energy and climate future</a:t>
            </a:r>
            <a:endParaRPr lang="hr-HR" sz="3200" i="1" dirty="0"/>
          </a:p>
        </p:txBody>
      </p:sp>
    </p:spTree>
    <p:extLst>
      <p:ext uri="{BB962C8B-B14F-4D97-AF65-F5344CB8AC3E}">
        <p14:creationId xmlns:p14="http://schemas.microsoft.com/office/powerpoint/2010/main" val="1613298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88CA67C-645D-4CBE-AE2B-A18724C08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2" y="1684479"/>
            <a:ext cx="8125968" cy="43586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240FCB-CA34-45C4-9916-E35D0BB11B54}"/>
              </a:ext>
            </a:extLst>
          </p:cNvPr>
          <p:cNvSpPr/>
          <p:nvPr/>
        </p:nvSpPr>
        <p:spPr>
          <a:xfrm>
            <a:off x="1106129" y="255498"/>
            <a:ext cx="8037871" cy="383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942" y="6190604"/>
            <a:ext cx="1173728" cy="536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A497B-7D53-4056-B93B-9D929F292F67}"/>
              </a:ext>
            </a:extLst>
          </p:cNvPr>
          <p:cNvSpPr txBox="1"/>
          <p:nvPr/>
        </p:nvSpPr>
        <p:spPr>
          <a:xfrm>
            <a:off x="1423516" y="278920"/>
            <a:ext cx="639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COUNTRIES EIHP WORKS IN:</a:t>
            </a:r>
            <a:endParaRPr lang="hr-HR" b="1" dirty="0">
              <a:solidFill>
                <a:srgbClr val="C00000"/>
              </a:solidFill>
            </a:endParaRPr>
          </a:p>
          <a:p>
            <a:endParaRPr lang="hr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7B5439-9464-4792-B432-A8F7B340EDE1}"/>
              </a:ext>
            </a:extLst>
          </p:cNvPr>
          <p:cNvSpPr txBox="1"/>
          <p:nvPr/>
        </p:nvSpPr>
        <p:spPr>
          <a:xfrm>
            <a:off x="4494572" y="1398184"/>
            <a:ext cx="207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&gt; 50</a:t>
            </a:r>
            <a:endParaRPr lang="hr-HR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32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681" y="6082526"/>
            <a:ext cx="1173728" cy="53696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92B7192-65B2-4BE0-BB95-503B8D3B40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122" y="1250939"/>
            <a:ext cx="7706316" cy="4628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197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723" y="233974"/>
            <a:ext cx="2169348" cy="992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F43D9E-F1EA-45BE-BCFB-5011E34FF2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74" y="1551432"/>
            <a:ext cx="4523232" cy="530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4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240FCB-CA34-45C4-9916-E35D0BB11B54}"/>
              </a:ext>
            </a:extLst>
          </p:cNvPr>
          <p:cNvSpPr/>
          <p:nvPr/>
        </p:nvSpPr>
        <p:spPr>
          <a:xfrm>
            <a:off x="1106129" y="255498"/>
            <a:ext cx="8037871" cy="383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42" y="6190604"/>
            <a:ext cx="1173728" cy="536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A497B-7D53-4056-B93B-9D929F292F67}"/>
              </a:ext>
            </a:extLst>
          </p:cNvPr>
          <p:cNvSpPr txBox="1"/>
          <p:nvPr/>
        </p:nvSpPr>
        <p:spPr>
          <a:xfrm>
            <a:off x="1496960" y="262872"/>
            <a:ext cx="710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EIHP </a:t>
            </a:r>
            <a:r>
              <a:rPr lang="hr-HR" b="1" dirty="0">
                <a:solidFill>
                  <a:srgbClr val="C00000"/>
                </a:solidFill>
              </a:rPr>
              <a:t>ORGANI</a:t>
            </a:r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hr-HR" b="1" dirty="0">
                <a:solidFill>
                  <a:srgbClr val="C00000"/>
                </a:solidFill>
              </a:rPr>
              <a:t>ATIONAL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hr-HR" b="1" dirty="0">
                <a:solidFill>
                  <a:srgbClr val="C00000"/>
                </a:solidFill>
              </a:rPr>
              <a:t>SCHEME</a:t>
            </a:r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B728A1-69D2-42B1-903E-E5CAEAD915A5}"/>
              </a:ext>
            </a:extLst>
          </p:cNvPr>
          <p:cNvSpPr txBox="1"/>
          <p:nvPr/>
        </p:nvSpPr>
        <p:spPr>
          <a:xfrm>
            <a:off x="1496961" y="916577"/>
            <a:ext cx="148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85</a:t>
            </a:r>
            <a:r>
              <a:rPr lang="en-US" dirty="0"/>
              <a:t> </a:t>
            </a:r>
            <a:r>
              <a:rPr lang="hr-HR" dirty="0"/>
              <a:t>Employees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966C8F-E15D-4828-83B6-6961D5A65D92}"/>
              </a:ext>
            </a:extLst>
          </p:cNvPr>
          <p:cNvSpPr txBox="1"/>
          <p:nvPr/>
        </p:nvSpPr>
        <p:spPr>
          <a:xfrm>
            <a:off x="6279875" y="87299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21</a:t>
            </a:r>
            <a:r>
              <a:rPr lang="en-US" dirty="0"/>
              <a:t> </a:t>
            </a:r>
            <a:r>
              <a:rPr lang="hr-HR" dirty="0"/>
              <a:t>Ph</a:t>
            </a:r>
            <a:r>
              <a:rPr lang="en-US" dirty="0"/>
              <a:t>Ds</a:t>
            </a:r>
            <a:endParaRPr lang="hr-H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E097B-8527-4DBC-9777-A641396C76C1}"/>
              </a:ext>
            </a:extLst>
          </p:cNvPr>
          <p:cNvSpPr txBox="1"/>
          <p:nvPr/>
        </p:nvSpPr>
        <p:spPr>
          <a:xfrm>
            <a:off x="1445044" y="886870"/>
            <a:ext cx="1519650" cy="4287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FC7362-ADD8-4629-A03D-53421EE0CB5D}"/>
              </a:ext>
            </a:extLst>
          </p:cNvPr>
          <p:cNvSpPr txBox="1"/>
          <p:nvPr/>
        </p:nvSpPr>
        <p:spPr>
          <a:xfrm>
            <a:off x="6156755" y="853740"/>
            <a:ext cx="1190727" cy="4287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61EF9-A4D5-4BCC-ACC0-AF3D46445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04" y="1429512"/>
            <a:ext cx="5269992" cy="54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1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BD0A92D-399A-41B4-B955-6B72A41B7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230" y="0"/>
            <a:ext cx="9340048" cy="6850894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A49DF9-534D-4905-8F46-02AB63EB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313"/>
          <a:stretch/>
        </p:blipFill>
        <p:spPr>
          <a:xfrm flipH="1">
            <a:off x="1056227" y="0"/>
            <a:ext cx="9340050" cy="6850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10D3BA-9DFA-428A-8022-156DF0EF92AB}"/>
              </a:ext>
            </a:extLst>
          </p:cNvPr>
          <p:cNvSpPr txBox="1"/>
          <p:nvPr/>
        </p:nvSpPr>
        <p:spPr>
          <a:xfrm>
            <a:off x="1019429" y="4139441"/>
            <a:ext cx="4459934" cy="972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685800"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OUR GOAL</a:t>
            </a:r>
          </a:p>
          <a:p>
            <a:pPr defTabSz="685800">
              <a:spcBef>
                <a:spcPct val="0"/>
              </a:spcBef>
              <a:spcAft>
                <a:spcPts val="600"/>
              </a:spcAft>
            </a:pPr>
            <a:r>
              <a:rPr lang="hr-HR" i="1" dirty="0"/>
              <a:t>To be recogni</a:t>
            </a:r>
            <a:r>
              <a:rPr lang="en-US" i="1" dirty="0"/>
              <a:t>s</a:t>
            </a:r>
            <a:r>
              <a:rPr lang="hr-HR" i="1" dirty="0"/>
              <a:t>ed as </a:t>
            </a:r>
            <a:r>
              <a:rPr lang="en-US" i="1" dirty="0"/>
              <a:t>a</a:t>
            </a:r>
            <a:r>
              <a:rPr lang="hr-HR" i="1" dirty="0"/>
              <a:t> centre of excellence in the field of energy planning, analysis</a:t>
            </a:r>
            <a:r>
              <a:rPr lang="en-US" i="1" dirty="0"/>
              <a:t>,</a:t>
            </a:r>
            <a:r>
              <a:rPr lang="hr-HR" i="1" dirty="0"/>
              <a:t> and environmental protection</a:t>
            </a:r>
            <a:r>
              <a:rPr lang="en-US" i="1" dirty="0"/>
              <a:t>,</a:t>
            </a:r>
            <a:r>
              <a:rPr lang="hr-HR" i="1" dirty="0"/>
              <a:t> </a:t>
            </a:r>
            <a:r>
              <a:rPr lang="en-US" i="1" dirty="0"/>
              <a:t>locally and internationally.</a:t>
            </a:r>
            <a:endParaRPr lang="en-US" b="1" i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Freeform 56">
            <a:extLst>
              <a:ext uri="{FF2B5EF4-FFF2-40B4-BE49-F238E27FC236}">
                <a16:creationId xmlns:a16="http://schemas.microsoft.com/office/drawing/2014/main" id="{9FA51AA9-DFBD-4CB2-9C70-26DAC24A3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2491" y="-7107"/>
            <a:ext cx="4301461" cy="3189918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 descr="A close up of a tall building&#10;&#10;Description automatically generated">
            <a:extLst>
              <a:ext uri="{FF2B5EF4-FFF2-40B4-BE49-F238E27FC236}">
                <a16:creationId xmlns:a16="http://schemas.microsoft.com/office/drawing/2014/main" id="{751237DF-7CFB-4D99-8710-51DB676AD6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2125" y="-15077"/>
            <a:ext cx="4138549" cy="3128657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5" name="Freeform 58">
            <a:extLst>
              <a:ext uri="{FF2B5EF4-FFF2-40B4-BE49-F238E27FC236}">
                <a16:creationId xmlns:a16="http://schemas.microsoft.com/office/drawing/2014/main" id="{D5905D0D-FE5E-454B-A340-4DE821C09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94605" y="1420882"/>
            <a:ext cx="4501673" cy="5437119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4" name="Picture 13" descr="A picture containing cutting&#10;&#10;Description automatically generated">
            <a:extLst>
              <a:ext uri="{FF2B5EF4-FFF2-40B4-BE49-F238E27FC236}">
                <a16:creationId xmlns:a16="http://schemas.microsoft.com/office/drawing/2014/main" id="{43AA0BA8-A7E8-4EF3-8828-9969EC0AE3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906609" y="1606378"/>
            <a:ext cx="4315738" cy="5244516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952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409" y="5800425"/>
            <a:ext cx="1619836" cy="7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7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240FCB-CA34-45C4-9916-E35D0BB11B54}"/>
              </a:ext>
            </a:extLst>
          </p:cNvPr>
          <p:cNvSpPr/>
          <p:nvPr/>
        </p:nvSpPr>
        <p:spPr>
          <a:xfrm>
            <a:off x="1106129" y="255498"/>
            <a:ext cx="8037871" cy="383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42" y="6190604"/>
            <a:ext cx="1173728" cy="536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A497B-7D53-4056-B93B-9D929F292F67}"/>
              </a:ext>
            </a:extLst>
          </p:cNvPr>
          <p:cNvSpPr txBox="1"/>
          <p:nvPr/>
        </p:nvSpPr>
        <p:spPr>
          <a:xfrm>
            <a:off x="1496961" y="262872"/>
            <a:ext cx="639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EIHP INCOME</a:t>
            </a:r>
            <a:endParaRPr lang="hr-HR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endParaRPr lang="hr-HR" dirty="0"/>
          </a:p>
        </p:txBody>
      </p:sp>
      <p:pic>
        <p:nvPicPr>
          <p:cNvPr id="8" name="Picture 7" descr="A close up of a building&#10;&#10;Description automatically generated">
            <a:extLst>
              <a:ext uri="{FF2B5EF4-FFF2-40B4-BE49-F238E27FC236}">
                <a16:creationId xmlns:a16="http://schemas.microsoft.com/office/drawing/2014/main" id="{7373932D-6D28-491D-B3DD-962DD4550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22" y="865632"/>
            <a:ext cx="5785104" cy="256336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6CA23C-83B7-47C2-AA1A-E0B2948B0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84" y="4013131"/>
            <a:ext cx="5619163" cy="25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6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240FCB-CA34-45C4-9916-E35D0BB11B54}"/>
              </a:ext>
            </a:extLst>
          </p:cNvPr>
          <p:cNvSpPr/>
          <p:nvPr/>
        </p:nvSpPr>
        <p:spPr>
          <a:xfrm>
            <a:off x="1106129" y="255498"/>
            <a:ext cx="8037871" cy="383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42" y="6190604"/>
            <a:ext cx="1173728" cy="536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A497B-7D53-4056-B93B-9D929F292F67}"/>
              </a:ext>
            </a:extLst>
          </p:cNvPr>
          <p:cNvSpPr txBox="1"/>
          <p:nvPr/>
        </p:nvSpPr>
        <p:spPr>
          <a:xfrm>
            <a:off x="1496961" y="262872"/>
            <a:ext cx="639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THE INSTITUTE’S AREAS OF ACTIVITY</a:t>
            </a:r>
            <a:endParaRPr lang="hr-HR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F498F09-1EC0-4921-9D99-516D37716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64" y="1795092"/>
            <a:ext cx="7891722" cy="39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9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240FCB-CA34-45C4-9916-E35D0BB11B54}"/>
              </a:ext>
            </a:extLst>
          </p:cNvPr>
          <p:cNvSpPr/>
          <p:nvPr/>
        </p:nvSpPr>
        <p:spPr>
          <a:xfrm>
            <a:off x="1106129" y="255498"/>
            <a:ext cx="8037871" cy="383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42" y="6190604"/>
            <a:ext cx="1173728" cy="536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A497B-7D53-4056-B93B-9D929F292F67}"/>
              </a:ext>
            </a:extLst>
          </p:cNvPr>
          <p:cNvSpPr txBox="1"/>
          <p:nvPr/>
        </p:nvSpPr>
        <p:spPr>
          <a:xfrm>
            <a:off x="1496961" y="262872"/>
            <a:ext cx="639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STRATEGIC PLANNING IN THE ENERGY SECTOR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52896-DB50-4B3D-9442-BBEB728921A7}"/>
              </a:ext>
            </a:extLst>
          </p:cNvPr>
          <p:cNvSpPr txBox="1"/>
          <p:nvPr/>
        </p:nvSpPr>
        <p:spPr>
          <a:xfrm>
            <a:off x="1106129" y="2049457"/>
            <a:ext cx="7654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Development of national, regional and local energy strategies, action plans, and related </a:t>
            </a:r>
            <a:r>
              <a:rPr lang="en-GB" dirty="0"/>
              <a:t>programmes</a:t>
            </a:r>
            <a:r>
              <a:rPr lang="en-US" dirty="0"/>
              <a:t> in accordance with relevant directives and regulations</a:t>
            </a:r>
            <a:endParaRPr lang="en-US" strike="sngStrike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Technical support to energy companies in the planning and development of their businesses and energy sector</a:t>
            </a:r>
          </a:p>
          <a:p>
            <a:endParaRPr lang="hr-HR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A29F09-A924-4B2E-8C58-74F481A434E3}"/>
              </a:ext>
            </a:extLst>
          </p:cNvPr>
          <p:cNvCxnSpPr/>
          <p:nvPr/>
        </p:nvCxnSpPr>
        <p:spPr>
          <a:xfrm>
            <a:off x="1165123" y="1732935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4C94C1-2D70-4781-9219-C15B4C28B8BF}"/>
              </a:ext>
            </a:extLst>
          </p:cNvPr>
          <p:cNvCxnSpPr/>
          <p:nvPr/>
        </p:nvCxnSpPr>
        <p:spPr>
          <a:xfrm>
            <a:off x="1007275" y="4037536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98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240FCB-CA34-45C4-9916-E35D0BB11B54}"/>
              </a:ext>
            </a:extLst>
          </p:cNvPr>
          <p:cNvSpPr/>
          <p:nvPr/>
        </p:nvSpPr>
        <p:spPr>
          <a:xfrm>
            <a:off x="1106129" y="255498"/>
            <a:ext cx="8037871" cy="653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42" y="6190604"/>
            <a:ext cx="1173728" cy="536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A497B-7D53-4056-B93B-9D929F292F67}"/>
              </a:ext>
            </a:extLst>
          </p:cNvPr>
          <p:cNvSpPr txBox="1"/>
          <p:nvPr/>
        </p:nvSpPr>
        <p:spPr>
          <a:xfrm>
            <a:off x="1496961" y="262872"/>
            <a:ext cx="639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DEVELOPMENT OF POWER, GAS, PETROLEUM, AND HEATING SYSTEMS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52896-DB50-4B3D-9442-BBEB728921A7}"/>
              </a:ext>
            </a:extLst>
          </p:cNvPr>
          <p:cNvSpPr txBox="1"/>
          <p:nvPr/>
        </p:nvSpPr>
        <p:spPr>
          <a:xfrm>
            <a:off x="1106129" y="1997839"/>
            <a:ext cx="76544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Drafting of energy networks development plans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Drafting of energy system master plans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Feasibility studies for the construction of power plants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Operation </a:t>
            </a:r>
            <a:r>
              <a:rPr lang="en-US" dirty="0" err="1"/>
              <a:t>optimisation</a:t>
            </a:r>
            <a:r>
              <a:rPr lang="en-US" dirty="0"/>
              <a:t> of energy systems or their segments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Calculation of potential power plant output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Analysis of energy supply quality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Analysis of energy system safety and reliability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Technical and economic impact analysis for the installation of various equipment in energy systems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Conducting surveys and studies on connecting renewable energy plants</a:t>
            </a:r>
            <a:r>
              <a:rPr lang="hr-HR" dirty="0"/>
              <a:t>,</a:t>
            </a:r>
            <a:r>
              <a:rPr lang="en-US" dirty="0"/>
              <a:t> other production plants, and consumers to the power supply network</a:t>
            </a:r>
          </a:p>
          <a:p>
            <a:endParaRPr lang="hr-HR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A29F09-A924-4B2E-8C58-74F481A434E3}"/>
              </a:ext>
            </a:extLst>
          </p:cNvPr>
          <p:cNvCxnSpPr/>
          <p:nvPr/>
        </p:nvCxnSpPr>
        <p:spPr>
          <a:xfrm>
            <a:off x="1165123" y="1732935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4C94C1-2D70-4781-9219-C15B4C28B8BF}"/>
              </a:ext>
            </a:extLst>
          </p:cNvPr>
          <p:cNvCxnSpPr/>
          <p:nvPr/>
        </p:nvCxnSpPr>
        <p:spPr>
          <a:xfrm>
            <a:off x="1106129" y="5346858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87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240FCB-CA34-45C4-9916-E35D0BB11B54}"/>
              </a:ext>
            </a:extLst>
          </p:cNvPr>
          <p:cNvSpPr/>
          <p:nvPr/>
        </p:nvSpPr>
        <p:spPr>
          <a:xfrm>
            <a:off x="1106129" y="255498"/>
            <a:ext cx="8037871" cy="653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5E65D-7C09-41C1-A9C5-300CBC511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227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55087-28CA-450E-A52C-906502F2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942" y="6190604"/>
            <a:ext cx="1173728" cy="536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A497B-7D53-4056-B93B-9D929F292F67}"/>
              </a:ext>
            </a:extLst>
          </p:cNvPr>
          <p:cNvSpPr txBox="1"/>
          <p:nvPr/>
        </p:nvSpPr>
        <p:spPr>
          <a:xfrm>
            <a:off x="1496961" y="262872"/>
            <a:ext cx="639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MARKET ANALYSIS, LEGAL FRAMEWORK, AND RESTRUCTURING OF ENERGY SECTOR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52896-DB50-4B3D-9442-BBEB728921A7}"/>
              </a:ext>
            </a:extLst>
          </p:cNvPr>
          <p:cNvSpPr txBox="1"/>
          <p:nvPr/>
        </p:nvSpPr>
        <p:spPr>
          <a:xfrm>
            <a:off x="1106129" y="1997839"/>
            <a:ext cx="76544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Analysis of energy companies market potential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Benchmarking analysis of system operators and statistics of operational events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Preparation of bases for the calculation of energy networks </a:t>
            </a:r>
            <a:r>
              <a:rPr lang="en-US" dirty="0" err="1"/>
              <a:t>utilisation</a:t>
            </a:r>
            <a:r>
              <a:rPr lang="en-US" dirty="0"/>
              <a:t> fees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Provision of expert opinions in lawsuits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Tariff policy and tariff methodologies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Drafting of legislation and supporting </a:t>
            </a:r>
            <a:r>
              <a:rPr lang="hr-HR" dirty="0"/>
              <a:t>documentation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Restructuring, </a:t>
            </a:r>
            <a:r>
              <a:rPr lang="en-US" dirty="0" err="1"/>
              <a:t>organisation</a:t>
            </a:r>
            <a:r>
              <a:rPr lang="en-US" dirty="0"/>
              <a:t>, and refinancing </a:t>
            </a:r>
            <a:r>
              <a:rPr lang="hr-HR" dirty="0"/>
              <a:t>strategies</a:t>
            </a:r>
            <a:r>
              <a:rPr lang="en-US" dirty="0"/>
              <a:t> for energy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A29F09-A924-4B2E-8C58-74F481A434E3}"/>
              </a:ext>
            </a:extLst>
          </p:cNvPr>
          <p:cNvCxnSpPr/>
          <p:nvPr/>
        </p:nvCxnSpPr>
        <p:spPr>
          <a:xfrm>
            <a:off x="1165123" y="1607577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4C94C1-2D70-4781-9219-C15B4C28B8BF}"/>
              </a:ext>
            </a:extLst>
          </p:cNvPr>
          <p:cNvCxnSpPr/>
          <p:nvPr/>
        </p:nvCxnSpPr>
        <p:spPr>
          <a:xfrm>
            <a:off x="1106129" y="4830667"/>
            <a:ext cx="76470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50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883</Words>
  <Application>Microsoft Office PowerPoint</Application>
  <PresentationFormat>On-screen Show (4:3)</PresentationFormat>
  <Paragraphs>122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Komerički</dc:creator>
  <cp:lastModifiedBy>Martina Komerički</cp:lastModifiedBy>
  <cp:revision>70</cp:revision>
  <dcterms:created xsi:type="dcterms:W3CDTF">2019-07-04T09:33:16Z</dcterms:created>
  <dcterms:modified xsi:type="dcterms:W3CDTF">2019-09-25T10:59:35Z</dcterms:modified>
</cp:coreProperties>
</file>